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storo" panose="02000000000000000000" pitchFamily="2" charset="0"/>
      <p:regular r:id="rId20"/>
      <p:italic r:id="rId21"/>
    </p:embeddedFont>
    <p:embeddedFont>
      <p:font typeface="Nunito Black" panose="020F0502020204030204" pitchFamily="34" charset="0"/>
      <p:bold r:id="rId22"/>
      <p:italic r:id="rId23"/>
      <p:boldItalic r:id="rId24"/>
    </p:embeddedFont>
    <p:embeddedFont>
      <p:font typeface="Public Sans" pitchFamily="2" charset="77"/>
      <p:regular r:id="rId25"/>
      <p:bold r:id="rId26"/>
      <p:italic r:id="rId27"/>
      <p:boldItalic r:id="rId28"/>
    </p:embeddedFont>
    <p:embeddedFont>
      <p:font typeface="Public Sans ExtraBold" pitchFamily="2" charset="77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21">
          <p15:clr>
            <a:srgbClr val="747775"/>
          </p15:clr>
        </p15:guide>
        <p15:guide id="2" orient="horz" pos="1152">
          <p15:clr>
            <a:srgbClr val="747775"/>
          </p15:clr>
        </p15:guide>
        <p15:guide id="3" pos="3840">
          <p15:clr>
            <a:srgbClr val="747775"/>
          </p15:clr>
        </p15:guide>
        <p15:guide id="4" orient="horz" pos="43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dzSeYoPAkd0/MO3rno8ssTay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7891"/>
  </p:normalViewPr>
  <p:slideViewPr>
    <p:cSldViewPr snapToGrid="0">
      <p:cViewPr varScale="1">
        <p:scale>
          <a:sx n="98" d="100"/>
          <a:sy n="98" d="100"/>
        </p:scale>
        <p:origin x="1656" y="192"/>
      </p:cViewPr>
      <p:guideLst>
        <p:guide orient="horz" pos="921"/>
        <p:guide orient="horz" pos="1152"/>
        <p:guide pos="3840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61b5a3e3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3761b5a3e3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738b6b94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738b6b94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1390f3d7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371390f3d7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1390f3d7e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371390f3d7e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71390f3d7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371390f3d7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1612e7b4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71612e7b4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Why is this important? Petrova claimed that she didn’t know she was required to declare the samples. She was on personal travel to France when she picked up the samples.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71390f3d7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71390f3d7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1390f3d7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71390f3d7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61b5a3e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761b5a3e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1612e7b4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71612e7b4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1390f3d7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71390f3d7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87b71ae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787b71ae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1612e7b4d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371612e7b4d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75d10bbd5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75d10bbd5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1390f3d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371390f3d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1390f3d7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71390f3d7e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1390f3d7e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71390f3d7e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52A2E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36e2cf61105_0_346"/>
          <p:cNvSpPr txBox="1">
            <a:spLocks noGrp="1"/>
          </p:cNvSpPr>
          <p:nvPr>
            <p:ph type="ctrTitle"/>
          </p:nvPr>
        </p:nvSpPr>
        <p:spPr>
          <a:xfrm>
            <a:off x="596896" y="3538665"/>
            <a:ext cx="98280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36e2cf61105_0_346"/>
          <p:cNvSpPr txBox="1">
            <a:spLocks noGrp="1"/>
          </p:cNvSpPr>
          <p:nvPr>
            <p:ph type="subTitle" idx="1"/>
          </p:nvPr>
        </p:nvSpPr>
        <p:spPr>
          <a:xfrm>
            <a:off x="595065" y="5264167"/>
            <a:ext cx="101355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storo"/>
              <a:buNone/>
              <a:defRPr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13" name="Google Shape;13;g36e2cf61105_0_346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36e2cf61105_0_346"/>
          <p:cNvSpPr txBox="1"/>
          <p:nvPr/>
        </p:nvSpPr>
        <p:spPr>
          <a:xfrm>
            <a:off x="609600" y="6283400"/>
            <a:ext cx="368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2025 SECURE Center</a:t>
            </a:r>
            <a:endParaRPr sz="9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pic>
        <p:nvPicPr>
          <p:cNvPr id="15" name="Google Shape;15;g36e2cf61105_0_346" title="SECURECenter_NSFLockup_Off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597" y="609600"/>
            <a:ext cx="3587502" cy="76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E46962"/>
          </p15:clr>
        </p15:guide>
        <p15:guide id="2" orient="horz" pos="384">
          <p15:clr>
            <a:srgbClr val="E46962"/>
          </p15:clr>
        </p15:guide>
        <p15:guide id="3" orient="horz" pos="3936">
          <p15:clr>
            <a:srgbClr val="E46962"/>
          </p15:clr>
        </p15:guide>
        <p15:guide id="4" pos="727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e2cf61105_0_369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g36e2cf61105_0_369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36e2cf61105_0_369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s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e2cf61105_0_376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g36e2cf61105_0_376"/>
          <p:cNvSpPr txBox="1">
            <a:spLocks noGrp="1"/>
          </p:cNvSpPr>
          <p:nvPr>
            <p:ph type="subTitle" idx="1"/>
          </p:nvPr>
        </p:nvSpPr>
        <p:spPr>
          <a:xfrm>
            <a:off x="812800" y="812800"/>
            <a:ext cx="36615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5" name="Google Shape;55;g36e2cf61105_0_376"/>
          <p:cNvSpPr txBox="1">
            <a:spLocks noGrp="1"/>
          </p:cNvSpPr>
          <p:nvPr>
            <p:ph type="subTitle" idx="2"/>
          </p:nvPr>
        </p:nvSpPr>
        <p:spPr>
          <a:xfrm>
            <a:off x="6474133" y="812800"/>
            <a:ext cx="3661500" cy="14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ExtraBold"/>
              <a:buNone/>
              <a:defRPr sz="2100">
                <a:solidFill>
                  <a:schemeClr val="lt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6" name="Google Shape;56;g36e2cf61105_0_376"/>
          <p:cNvSpPr txBox="1">
            <a:spLocks noGrp="1"/>
          </p:cNvSpPr>
          <p:nvPr>
            <p:ph type="body" idx="3"/>
          </p:nvPr>
        </p:nvSpPr>
        <p:spPr>
          <a:xfrm>
            <a:off x="812800" y="2851200"/>
            <a:ext cx="4652100" cy="3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g36e2cf61105_0_376"/>
          <p:cNvSpPr txBox="1">
            <a:spLocks noGrp="1"/>
          </p:cNvSpPr>
          <p:nvPr>
            <p:ph type="body" idx="4"/>
          </p:nvPr>
        </p:nvSpPr>
        <p:spPr>
          <a:xfrm>
            <a:off x="6480333" y="2851200"/>
            <a:ext cx="4652100" cy="31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e2cf61105_0_382"/>
          <p:cNvSpPr txBox="1">
            <a:spLocks noGrp="1"/>
          </p:cNvSpPr>
          <p:nvPr>
            <p:ph type="body" idx="1"/>
          </p:nvPr>
        </p:nvSpPr>
        <p:spPr>
          <a:xfrm>
            <a:off x="609600" y="5238400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g36e2cf61105_0_382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e2cf61105_0_385"/>
          <p:cNvSpPr txBox="1">
            <a:spLocks noGrp="1"/>
          </p:cNvSpPr>
          <p:nvPr>
            <p:ph type="title" hasCustomPrompt="1"/>
          </p:nvPr>
        </p:nvSpPr>
        <p:spPr>
          <a:xfrm>
            <a:off x="609600" y="472249"/>
            <a:ext cx="102075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None/>
              <a:defRPr sz="9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g36e2cf61105_0_385"/>
          <p:cNvSpPr txBox="1">
            <a:spLocks noGrp="1"/>
          </p:cNvSpPr>
          <p:nvPr>
            <p:ph type="body" idx="1"/>
          </p:nvPr>
        </p:nvSpPr>
        <p:spPr>
          <a:xfrm>
            <a:off x="609600" y="3558800"/>
            <a:ext cx="9411900" cy="2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36e2cf61105_0_385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e2cf61105_0_389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e8e58ce74_0_86"/>
          <p:cNvSpPr txBox="1">
            <a:spLocks noGrp="1"/>
          </p:cNvSpPr>
          <p:nvPr>
            <p:ph type="ctrTitle"/>
          </p:nvPr>
        </p:nvSpPr>
        <p:spPr>
          <a:xfrm>
            <a:off x="596896" y="3538665"/>
            <a:ext cx="98280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g36e8e58ce74_0_86"/>
          <p:cNvSpPr txBox="1">
            <a:spLocks noGrp="1"/>
          </p:cNvSpPr>
          <p:nvPr>
            <p:ph type="subTitle" idx="1"/>
          </p:nvPr>
        </p:nvSpPr>
        <p:spPr>
          <a:xfrm>
            <a:off x="595065" y="5264167"/>
            <a:ext cx="101355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storo"/>
              <a:buNone/>
              <a:defRPr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70" name="Google Shape;70;g36e8e58ce74_0_86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g36e8e58ce74_0_86"/>
          <p:cNvSpPr txBox="1"/>
          <p:nvPr/>
        </p:nvSpPr>
        <p:spPr>
          <a:xfrm>
            <a:off x="609600" y="6283400"/>
            <a:ext cx="368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2025 SECURE Center</a:t>
            </a:r>
            <a:endParaRPr sz="9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E46962"/>
          </p15:clr>
        </p15:guide>
        <p15:guide id="2" orient="horz" pos="384">
          <p15:clr>
            <a:srgbClr val="E46962"/>
          </p15:clr>
        </p15:guide>
        <p15:guide id="3" orient="horz" pos="393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e8e58ce74_0_209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36e8e58ce74_0_209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g36e8e58ce74_0_209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e8e58ce74_0_719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g36e8e58ce74_0_719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g36e8e58ce74_0_719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chemeClr val="accen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e8e58ce74_0_993"/>
          <p:cNvSpPr txBox="1">
            <a:spLocks noGrp="1"/>
          </p:cNvSpPr>
          <p:nvPr>
            <p:ph type="ctrTitle"/>
          </p:nvPr>
        </p:nvSpPr>
        <p:spPr>
          <a:xfrm>
            <a:off x="596896" y="3538665"/>
            <a:ext cx="98280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36e8e58ce74_0_993"/>
          <p:cNvSpPr txBox="1">
            <a:spLocks noGrp="1"/>
          </p:cNvSpPr>
          <p:nvPr>
            <p:ph type="subTitle" idx="1"/>
          </p:nvPr>
        </p:nvSpPr>
        <p:spPr>
          <a:xfrm>
            <a:off x="595065" y="5264167"/>
            <a:ext cx="101355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storo"/>
              <a:buNone/>
              <a:defRPr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83" name="Google Shape;83;g36e8e58ce74_0_993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g36e8e58ce74_0_993"/>
          <p:cNvSpPr txBox="1"/>
          <p:nvPr/>
        </p:nvSpPr>
        <p:spPr>
          <a:xfrm>
            <a:off x="609600" y="6283400"/>
            <a:ext cx="368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2025 SECURE Center</a:t>
            </a:r>
            <a:endParaRPr sz="9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E46962"/>
          </p15:clr>
        </p15:guide>
        <p15:guide id="2" orient="horz" pos="384">
          <p15:clr>
            <a:srgbClr val="E46962"/>
          </p15:clr>
        </p15:guide>
        <p15:guide id="3" orient="horz" pos="393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6e2cf61105_3_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36e2cf61105_3_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36e2cf61105_3_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e2cf61105_0_373"/>
          <p:cNvSpPr txBox="1">
            <a:spLocks noGrp="1"/>
          </p:cNvSpPr>
          <p:nvPr>
            <p:ph type="title"/>
          </p:nvPr>
        </p:nvSpPr>
        <p:spPr>
          <a:xfrm>
            <a:off x="609600" y="559320"/>
            <a:ext cx="9755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4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36e2cf61105_0_373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6e2cf61105_0_352"/>
          <p:cNvSpPr txBox="1">
            <a:spLocks noGrp="1"/>
          </p:cNvSpPr>
          <p:nvPr>
            <p:ph type="ctrTitle"/>
          </p:nvPr>
        </p:nvSpPr>
        <p:spPr>
          <a:xfrm>
            <a:off x="596896" y="3538665"/>
            <a:ext cx="98280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g36e2cf61105_0_352"/>
          <p:cNvSpPr txBox="1">
            <a:spLocks noGrp="1"/>
          </p:cNvSpPr>
          <p:nvPr>
            <p:ph type="subTitle" idx="1"/>
          </p:nvPr>
        </p:nvSpPr>
        <p:spPr>
          <a:xfrm>
            <a:off x="595065" y="5264167"/>
            <a:ext cx="101355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storo"/>
              <a:buNone/>
              <a:defRPr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storo"/>
              <a:buNone/>
              <a:defRPr sz="2400" i="1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26" name="Google Shape;26;g36e2cf61105_0_352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36e2cf61105_0_352"/>
          <p:cNvSpPr txBox="1"/>
          <p:nvPr/>
        </p:nvSpPr>
        <p:spPr>
          <a:xfrm>
            <a:off x="609600" y="6283400"/>
            <a:ext cx="368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2025 SECURE Center</a:t>
            </a:r>
            <a:endParaRPr sz="9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E46962"/>
          </p15:clr>
        </p15:guide>
        <p15:guide id="2" orient="horz" pos="384">
          <p15:clr>
            <a:srgbClr val="E46962"/>
          </p15:clr>
        </p15:guide>
        <p15:guide id="3" orient="horz" pos="3936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6e8e58ce74_0_300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g36e8e58ce74_0_300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g36e8e58ce74_0_300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e2cf61105_0_361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g36e2cf61105_0_361"/>
          <p:cNvSpPr txBox="1">
            <a:spLocks noGrp="1"/>
          </p:cNvSpPr>
          <p:nvPr>
            <p:ph type="body" idx="1"/>
          </p:nvPr>
        </p:nvSpPr>
        <p:spPr>
          <a:xfrm>
            <a:off x="3657600" y="572919"/>
            <a:ext cx="3634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g36e2cf61105_0_361"/>
          <p:cNvSpPr txBox="1">
            <a:spLocks noGrp="1"/>
          </p:cNvSpPr>
          <p:nvPr>
            <p:ph type="body" idx="2"/>
          </p:nvPr>
        </p:nvSpPr>
        <p:spPr>
          <a:xfrm>
            <a:off x="7901999" y="572919"/>
            <a:ext cx="36348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g36e2cf61105_0_361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5">
  <p:cSld name="TITLE_AND_BODY_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6e8e58ce74_0_854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g36e8e58ce74_0_854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36e8e58ce74_0_854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6e2cf61105_0_357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g36e2cf61105_0_357"/>
          <p:cNvSpPr txBox="1">
            <a:spLocks noGrp="1"/>
          </p:cNvSpPr>
          <p:nvPr>
            <p:ph type="body" idx="1"/>
          </p:nvPr>
        </p:nvSpPr>
        <p:spPr>
          <a:xfrm>
            <a:off x="3657600" y="580879"/>
            <a:ext cx="70587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6e2cf61105_0_357"/>
          <p:cNvSpPr txBox="1">
            <a:spLocks noGrp="1"/>
          </p:cNvSpPr>
          <p:nvPr>
            <p:ph type="title"/>
          </p:nvPr>
        </p:nvSpPr>
        <p:spPr>
          <a:xfrm>
            <a:off x="609600" y="551143"/>
            <a:ext cx="2438400" cy="16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e2cf61105_0_366"/>
          <p:cNvSpPr txBox="1">
            <a:spLocks noGrp="1"/>
          </p:cNvSpPr>
          <p:nvPr>
            <p:ph type="title"/>
          </p:nvPr>
        </p:nvSpPr>
        <p:spPr>
          <a:xfrm>
            <a:off x="609600" y="551133"/>
            <a:ext cx="3048000" cy="20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36e2cf61105_0_366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6e2cf61105_0_341"/>
          <p:cNvSpPr txBox="1">
            <a:spLocks noGrp="1"/>
          </p:cNvSpPr>
          <p:nvPr>
            <p:ph type="title"/>
          </p:nvPr>
        </p:nvSpPr>
        <p:spPr>
          <a:xfrm>
            <a:off x="609600" y="55112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ExtraBold"/>
              <a:buNone/>
              <a:defRPr sz="2100" b="0" i="0" u="none" strike="noStrike" cap="none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7" name="Google Shape;7;g36e2cf61105_0_3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●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○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■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●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○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■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●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○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storo"/>
              <a:buChar char="■"/>
              <a:defRPr sz="15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8" name="Google Shape;8;g36e2cf61105_0_341"/>
          <p:cNvSpPr txBox="1">
            <a:spLocks noGrp="1"/>
          </p:cNvSpPr>
          <p:nvPr>
            <p:ph type="sldNum" idx="12"/>
          </p:nvPr>
        </p:nvSpPr>
        <p:spPr>
          <a:xfrm>
            <a:off x="10817210" y="62483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" name="Google Shape;9;g36e2cf61105_0_341"/>
          <p:cNvSpPr txBox="1"/>
          <p:nvPr/>
        </p:nvSpPr>
        <p:spPr>
          <a:xfrm>
            <a:off x="609600" y="6283400"/>
            <a:ext cx="3687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2025 SECURE Center</a:t>
            </a:r>
            <a:endParaRPr sz="9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46962"/>
          </p15:clr>
        </p15:guide>
        <p15:guide id="2" orient="horz" pos="384">
          <p15:clr>
            <a:srgbClr val="E46962"/>
          </p15:clr>
        </p15:guide>
        <p15:guide id="3" orient="horz" pos="3936">
          <p15:clr>
            <a:srgbClr val="E46962"/>
          </p15:clr>
        </p15:guide>
        <p15:guide id="4" pos="7275">
          <p15:clr>
            <a:srgbClr val="E46962"/>
          </p15:clr>
        </p15:guide>
        <p15:guide id="5" pos="1920">
          <p15:clr>
            <a:srgbClr val="E46962"/>
          </p15:clr>
        </p15:guide>
        <p15:guide id="6" pos="23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research-secur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i.gov/file-repository/counterintelligence/elicitation-brochure.pdf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csa.mil/Portals/91/Documents/CI/DCSA-CI_Elicitation_2021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61b5a3e36_2_0"/>
          <p:cNvSpPr txBox="1">
            <a:spLocks noGrp="1"/>
          </p:cNvSpPr>
          <p:nvPr>
            <p:ph type="ctrTitle"/>
          </p:nvPr>
        </p:nvSpPr>
        <p:spPr>
          <a:xfrm>
            <a:off x="596901" y="3538675"/>
            <a:ext cx="11595000" cy="1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>
                <a:solidFill>
                  <a:schemeClr val="accent6"/>
                </a:solidFill>
              </a:rPr>
              <a:t>Sample Travel Briefing: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>
                <a:solidFill>
                  <a:schemeClr val="accent6"/>
                </a:solidFill>
              </a:rPr>
              <a:t>Research Security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0" name="Google Shape;90;g3761b5a3e36_2_0"/>
          <p:cNvSpPr txBox="1">
            <a:spLocks noGrp="1"/>
          </p:cNvSpPr>
          <p:nvPr>
            <p:ph type="subTitle" idx="1"/>
          </p:nvPr>
        </p:nvSpPr>
        <p:spPr>
          <a:xfrm>
            <a:off x="595065" y="5264167"/>
            <a:ext cx="101355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dirty="0"/>
              <a:t>SECURE Northeast Regional Center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200" i="0" dirty="0"/>
              <a:t>Last updated: 8/24/2025</a:t>
            </a:r>
            <a:endParaRPr sz="1200" i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38b6b94c4_0_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Cybersecurity Guidelines for International Travel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75" name="Google Shape;175;g3738b6b94c4_0_16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5383800" cy="5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Don’t leave your laptop unattended </a:t>
            </a:r>
            <a:r>
              <a:rPr lang="en-US" sz="2000"/>
              <a:t>(locking in a hotel safe/room is ok in most destinations) 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Consider using </a:t>
            </a:r>
            <a:r>
              <a:rPr lang="en-US" sz="2000" b="1"/>
              <a:t>privacy screens </a:t>
            </a:r>
            <a:r>
              <a:rPr lang="en-US" sz="2000"/>
              <a:t>to prevent shoulder surfing.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Don’t use public USB power stations </a:t>
            </a:r>
            <a:r>
              <a:rPr lang="en-US" sz="2000"/>
              <a:t>(i.e., airport, hotel room)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Don’t allow others to plug devices</a:t>
            </a:r>
            <a:r>
              <a:rPr lang="en-US" sz="2000"/>
              <a:t>, such as USB sticks, into your devices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sz="2000" b="1"/>
              <a:t>Don't auto-connect</a:t>
            </a:r>
            <a:r>
              <a:rPr lang="en-US" sz="2000"/>
              <a:t> to networks and avoid using public wifi</a:t>
            </a:r>
            <a:r>
              <a:rPr lang="en-US" sz="2000" u="sng"/>
              <a:t> </a:t>
            </a:r>
            <a:endParaRPr sz="2000"/>
          </a:p>
        </p:txBody>
      </p:sp>
      <p:sp>
        <p:nvSpPr>
          <p:cNvPr id="176" name="Google Shape;176;g3738b6b94c4_0_16"/>
          <p:cNvSpPr txBox="1">
            <a:spLocks noGrp="1"/>
          </p:cNvSpPr>
          <p:nvPr>
            <p:ph type="body" idx="1"/>
          </p:nvPr>
        </p:nvSpPr>
        <p:spPr>
          <a:xfrm>
            <a:off x="6165275" y="1536625"/>
            <a:ext cx="5610900" cy="5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Follow institutional VPN requirements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Follow institutional guidelines for accessing data</a:t>
            </a:r>
            <a:r>
              <a:rPr lang="en-US" sz="2000"/>
              <a:t> via cloud storage environments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For mobile devices: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Turn off “join wireless networks automatically”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Always manually select the specific network you want to join 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Turn off wireless and Bluetooth when not using these features (Airplane mode does not always disable Bluetooth)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Disable location services when not needed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71390f3d7e_0_85"/>
          <p:cNvSpPr/>
          <p:nvPr/>
        </p:nvSpPr>
        <p:spPr>
          <a:xfrm>
            <a:off x="8617850" y="2998800"/>
            <a:ext cx="2049900" cy="20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82" name="Google Shape;182;g371390f3d7e_0_85"/>
          <p:cNvSpPr/>
          <p:nvPr/>
        </p:nvSpPr>
        <p:spPr>
          <a:xfrm>
            <a:off x="4942550" y="2998800"/>
            <a:ext cx="2049900" cy="20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83" name="Google Shape;183;g371390f3d7e_0_85"/>
          <p:cNvSpPr/>
          <p:nvPr/>
        </p:nvSpPr>
        <p:spPr>
          <a:xfrm>
            <a:off x="1138475" y="2998800"/>
            <a:ext cx="2049900" cy="20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84" name="Google Shape;184;g371390f3d7e_0_85"/>
          <p:cNvSpPr txBox="1">
            <a:spLocks noGrp="1"/>
          </p:cNvSpPr>
          <p:nvPr>
            <p:ph type="body" idx="4294967295"/>
          </p:nvPr>
        </p:nvSpPr>
        <p:spPr>
          <a:xfrm>
            <a:off x="609600" y="1341475"/>
            <a:ext cx="108006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dirty="0"/>
              <a:t>Not all FTRP are illegal or problematic 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dirty="0"/>
              <a:t>FTRP defined as “Malign” are prohibited per the CHIPS &amp; Science Act of 2022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b="1" dirty="0">
                <a:latin typeface="Public Sans"/>
                <a:ea typeface="Public Sans"/>
                <a:cs typeface="Public Sans"/>
                <a:sym typeface="Public Sans"/>
              </a:rPr>
              <a:t>Traits of a Malign FTRP:</a:t>
            </a:r>
            <a:endParaRPr sz="2400" b="1" dirty="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5" name="Google Shape;185;g371390f3d7e_0_85"/>
          <p:cNvSpPr txBox="1">
            <a:spLocks noGrp="1"/>
          </p:cNvSpPr>
          <p:nvPr>
            <p:ph type="title"/>
          </p:nvPr>
        </p:nvSpPr>
        <p:spPr>
          <a:xfrm>
            <a:off x="626250" y="386250"/>
            <a:ext cx="10939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Foreign Talent Recruitment Programs (FTRPs)</a:t>
            </a:r>
            <a:endParaRPr sz="360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endParaRPr sz="3600">
              <a:solidFill>
                <a:schemeClr val="accent2"/>
              </a:solidFill>
            </a:endParaRPr>
          </a:p>
        </p:txBody>
      </p:sp>
      <p:pic>
        <p:nvPicPr>
          <p:cNvPr id="186" name="Google Shape;186;g371390f3d7e_0_85" title="AdobeStock_376188268.png"/>
          <p:cNvPicPr preferRelativeResize="0"/>
          <p:nvPr/>
        </p:nvPicPr>
        <p:blipFill rotWithShape="1">
          <a:blip r:embed="rId3">
            <a:alphaModFix/>
          </a:blip>
          <a:srcRect l="16308" t="15521" r="15908" b="16339"/>
          <a:stretch/>
        </p:blipFill>
        <p:spPr>
          <a:xfrm>
            <a:off x="1573012" y="3406749"/>
            <a:ext cx="1180826" cy="118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71390f3d7e_0_85"/>
          <p:cNvSpPr txBox="1">
            <a:spLocks noGrp="1"/>
          </p:cNvSpPr>
          <p:nvPr>
            <p:ph type="body" idx="4294967295"/>
          </p:nvPr>
        </p:nvSpPr>
        <p:spPr>
          <a:xfrm>
            <a:off x="1117325" y="5205000"/>
            <a:ext cx="20922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>
                <a:latin typeface="Public Sans"/>
                <a:ea typeface="Public Sans"/>
                <a:cs typeface="Public Sans"/>
                <a:sym typeface="Public Sans"/>
              </a:rPr>
              <a:t>Sponsored by a foreign country of concern</a:t>
            </a:r>
            <a:endParaRPr sz="2000"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8" name="Google Shape;188;g371390f3d7e_0_85"/>
          <p:cNvSpPr txBox="1">
            <a:spLocks noGrp="1"/>
          </p:cNvSpPr>
          <p:nvPr>
            <p:ph type="body" idx="4294967295"/>
          </p:nvPr>
        </p:nvSpPr>
        <p:spPr>
          <a:xfrm>
            <a:off x="4942550" y="5205000"/>
            <a:ext cx="20499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>
                <a:latin typeface="Public Sans"/>
                <a:ea typeface="Public Sans"/>
                <a:cs typeface="Public Sans"/>
                <a:sym typeface="Public Sans"/>
              </a:rPr>
              <a:t>Compensation or remuneration</a:t>
            </a:r>
            <a:endParaRPr sz="2000"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9" name="Google Shape;189;g371390f3d7e_0_85"/>
          <p:cNvSpPr txBox="1">
            <a:spLocks noGrp="1"/>
          </p:cNvSpPr>
          <p:nvPr>
            <p:ph type="body" idx="4294967295"/>
          </p:nvPr>
        </p:nvSpPr>
        <p:spPr>
          <a:xfrm>
            <a:off x="8350698" y="5205000"/>
            <a:ext cx="2584200" cy="1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>
                <a:latin typeface="Public Sans"/>
                <a:ea typeface="Public Sans"/>
                <a:cs typeface="Public Sans"/>
                <a:sym typeface="Public Sans"/>
              </a:rPr>
              <a:t>Problematic obligations or activities</a:t>
            </a:r>
            <a:endParaRPr sz="2000" b="1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90" name="Google Shape;190;g371390f3d7e_0_85" title="AdobeStock_43904882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0638" y="3273337"/>
            <a:ext cx="1453737" cy="145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71390f3d7e_0_85" title="AdobeStock_121648173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912" y="3202776"/>
            <a:ext cx="1453727" cy="1453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1390f3d7e_0_99"/>
          <p:cNvSpPr txBox="1">
            <a:spLocks noGrp="1"/>
          </p:cNvSpPr>
          <p:nvPr>
            <p:ph type="body" idx="4294967295"/>
          </p:nvPr>
        </p:nvSpPr>
        <p:spPr>
          <a:xfrm>
            <a:off x="609601" y="1828800"/>
            <a:ext cx="37896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800">
                <a:solidFill>
                  <a:schemeClr val="accent4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You are allowed to:</a:t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197" name="Google Shape;197;g371390f3d7e_0_99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39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Working During International Travel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98" name="Google Shape;198;g371390f3d7e_0_99"/>
          <p:cNvSpPr txBox="1">
            <a:spLocks noGrp="1"/>
          </p:cNvSpPr>
          <p:nvPr>
            <p:ph type="body" idx="4294967295"/>
          </p:nvPr>
        </p:nvSpPr>
        <p:spPr>
          <a:xfrm>
            <a:off x="2381000" y="2900725"/>
            <a:ext cx="4145100" cy="31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/>
              <a:t>Access your email to work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/>
              <a:t>Connect to university/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/>
              <a:t>institutional VPN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100"/>
          </a:p>
        </p:txBody>
      </p:sp>
      <p:grpSp>
        <p:nvGrpSpPr>
          <p:cNvPr id="199" name="Google Shape;199;g371390f3d7e_0_99"/>
          <p:cNvGrpSpPr/>
          <p:nvPr/>
        </p:nvGrpSpPr>
        <p:grpSpPr>
          <a:xfrm>
            <a:off x="609501" y="2363726"/>
            <a:ext cx="1652178" cy="1652178"/>
            <a:chOff x="652528" y="1627860"/>
            <a:chExt cx="2440800" cy="2440800"/>
          </a:xfrm>
        </p:grpSpPr>
        <p:sp>
          <p:nvSpPr>
            <p:cNvPr id="200" name="Google Shape;200;g371390f3d7e_0_99"/>
            <p:cNvSpPr/>
            <p:nvPr/>
          </p:nvSpPr>
          <p:spPr>
            <a:xfrm>
              <a:off x="652528" y="1627860"/>
              <a:ext cx="2440800" cy="244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8525" tIns="48525" rIns="48525" bIns="48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3"/>
                <a:buFont typeface="Arial"/>
                <a:buNone/>
              </a:pPr>
              <a:endParaRPr sz="743" b="0" i="0" u="none" strike="noStrike" cap="none">
                <a:solidFill>
                  <a:srgbClr val="000000"/>
                </a:solidFill>
                <a:latin typeface="Castoro"/>
                <a:ea typeface="Castoro"/>
                <a:cs typeface="Castoro"/>
                <a:sym typeface="Castoro"/>
              </a:endParaRPr>
            </a:p>
          </p:txBody>
        </p:sp>
        <p:pic>
          <p:nvPicPr>
            <p:cNvPr id="201" name="Google Shape;201;g371390f3d7e_0_99" title="AdobeStock_503956427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9825" y="2075212"/>
              <a:ext cx="1546199" cy="15461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g371390f3d7e_0_99"/>
          <p:cNvGrpSpPr/>
          <p:nvPr/>
        </p:nvGrpSpPr>
        <p:grpSpPr>
          <a:xfrm>
            <a:off x="609232" y="4296305"/>
            <a:ext cx="1652178" cy="1652178"/>
            <a:chOff x="4732857" y="1627850"/>
            <a:chExt cx="2440800" cy="2440800"/>
          </a:xfrm>
        </p:grpSpPr>
        <p:sp>
          <p:nvSpPr>
            <p:cNvPr id="203" name="Google Shape;203;g371390f3d7e_0_99"/>
            <p:cNvSpPr/>
            <p:nvPr/>
          </p:nvSpPr>
          <p:spPr>
            <a:xfrm>
              <a:off x="4732857" y="1627850"/>
              <a:ext cx="2440800" cy="2440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48525" tIns="48525" rIns="48525" bIns="48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3"/>
                <a:buFont typeface="Arial"/>
                <a:buNone/>
              </a:pPr>
              <a:endParaRPr sz="743" b="0" i="0" u="none" strike="noStrike" cap="none">
                <a:solidFill>
                  <a:srgbClr val="000000"/>
                </a:solidFill>
                <a:latin typeface="Castoro"/>
                <a:ea typeface="Castoro"/>
                <a:cs typeface="Castoro"/>
                <a:sym typeface="Castoro"/>
              </a:endParaRPr>
            </a:p>
          </p:txBody>
        </p:sp>
        <p:pic>
          <p:nvPicPr>
            <p:cNvPr id="204" name="Google Shape;204;g371390f3d7e_0_99" title="AdobeStock_526782618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41150" y="1986300"/>
              <a:ext cx="1909699" cy="1909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g371390f3d7e_0_99"/>
          <p:cNvSpPr txBox="1">
            <a:spLocks noGrp="1"/>
          </p:cNvSpPr>
          <p:nvPr>
            <p:ph type="body" idx="4294967295"/>
          </p:nvPr>
        </p:nvSpPr>
        <p:spPr>
          <a:xfrm>
            <a:off x="8291425" y="2589975"/>
            <a:ext cx="36801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/>
              <a:t>Download any </a:t>
            </a:r>
            <a:r>
              <a:rPr lang="en-US" sz="2400" b="1"/>
              <a:t>documents/files</a:t>
            </a:r>
            <a:r>
              <a:rPr lang="en-US" sz="2400"/>
              <a:t> to your devices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100"/>
          </a:p>
        </p:txBody>
      </p:sp>
      <p:grpSp>
        <p:nvGrpSpPr>
          <p:cNvPr id="206" name="Google Shape;206;g371390f3d7e_0_99"/>
          <p:cNvGrpSpPr/>
          <p:nvPr/>
        </p:nvGrpSpPr>
        <p:grpSpPr>
          <a:xfrm>
            <a:off x="6432879" y="2416885"/>
            <a:ext cx="1652178" cy="1652178"/>
            <a:chOff x="8072850" y="1627860"/>
            <a:chExt cx="2440800" cy="2440800"/>
          </a:xfrm>
        </p:grpSpPr>
        <p:sp>
          <p:nvSpPr>
            <p:cNvPr id="207" name="Google Shape;207;g371390f3d7e_0_99"/>
            <p:cNvSpPr/>
            <p:nvPr/>
          </p:nvSpPr>
          <p:spPr>
            <a:xfrm>
              <a:off x="8072850" y="1627860"/>
              <a:ext cx="2440800" cy="244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525" tIns="48525" rIns="48525" bIns="485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43"/>
                <a:buFont typeface="Arial"/>
                <a:buNone/>
              </a:pPr>
              <a:endParaRPr sz="743" b="0" i="0" u="none" strike="noStrike" cap="none">
                <a:solidFill>
                  <a:srgbClr val="000000"/>
                </a:solidFill>
                <a:latin typeface="Castoro"/>
                <a:ea typeface="Castoro"/>
                <a:cs typeface="Castoro"/>
                <a:sym typeface="Castoro"/>
              </a:endParaRPr>
            </a:p>
          </p:txBody>
        </p:sp>
        <p:pic>
          <p:nvPicPr>
            <p:cNvPr id="208" name="Google Shape;208;g371390f3d7e_0_99" title="AdobeStock_503949819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386211" y="1941199"/>
              <a:ext cx="1814077" cy="1814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371390f3d7e_0_99" title="AdobeStock_1272170265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813182" y="2322995"/>
              <a:ext cx="960221" cy="1140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g371390f3d7e_0_99"/>
          <p:cNvSpPr txBox="1">
            <a:spLocks noGrp="1"/>
          </p:cNvSpPr>
          <p:nvPr>
            <p:ph type="body" idx="4294967295"/>
          </p:nvPr>
        </p:nvSpPr>
        <p:spPr>
          <a:xfrm>
            <a:off x="6432876" y="1828800"/>
            <a:ext cx="37896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800">
                <a:solidFill>
                  <a:schemeClr val="accent3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Do not:</a:t>
            </a:r>
            <a:endParaRPr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1390f3d7e_0_107"/>
          <p:cNvSpPr txBox="1">
            <a:spLocks noGrp="1"/>
          </p:cNvSpPr>
          <p:nvPr>
            <p:ph type="body" idx="4294967295"/>
          </p:nvPr>
        </p:nvSpPr>
        <p:spPr>
          <a:xfrm>
            <a:off x="609600" y="1462100"/>
            <a:ext cx="6476100" cy="5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 dirty="0"/>
              <a:t>Everything you take or ship out of the US is considered an export, including:</a:t>
            </a:r>
            <a:endParaRPr sz="2000" b="1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Devices/tangible items</a:t>
            </a:r>
            <a:endParaRPr sz="1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Software</a:t>
            </a:r>
            <a:endParaRPr sz="1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Data</a:t>
            </a:r>
            <a:endParaRPr sz="18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/>
              <a:t>Research equipment/samples</a:t>
            </a:r>
            <a:endParaRPr sz="1800"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 dirty="0"/>
              <a:t>Everything you carry into the US is considered an import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i="1" dirty="0"/>
              <a:t>Imports &amp; exports may require an export license</a:t>
            </a:r>
            <a:endParaRPr sz="2000" i="1"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 b="1" dirty="0"/>
              <a:t>Deemed exports </a:t>
            </a:r>
            <a:r>
              <a:rPr lang="en-US" sz="2000" dirty="0"/>
              <a:t>occur when you share export controlled technology, information or source code to a foreign national within the U.S.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dirty="0"/>
          </a:p>
        </p:txBody>
      </p:sp>
      <p:sp>
        <p:nvSpPr>
          <p:cNvPr id="216" name="Google Shape;216;g371390f3d7e_0_107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395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Export Controls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17" name="Google Shape;217;g371390f3d7e_0_107"/>
          <p:cNvSpPr/>
          <p:nvPr/>
        </p:nvSpPr>
        <p:spPr>
          <a:xfrm rot="5400000">
            <a:off x="6323700" y="1026675"/>
            <a:ext cx="6903300" cy="483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218" name="Google Shape;218;g371390f3d7e_0_107"/>
          <p:cNvSpPr txBox="1"/>
          <p:nvPr/>
        </p:nvSpPr>
        <p:spPr>
          <a:xfrm>
            <a:off x="7795500" y="2402400"/>
            <a:ext cx="39597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Ensure that the devices, presentations, and/or research material you bring with you:</a:t>
            </a:r>
            <a:endParaRPr sz="2000" b="1" i="0" u="none" strike="noStrike" cap="none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Do not contain any export-controlled data or technology, </a:t>
            </a:r>
            <a:r>
              <a:rPr lang="en-US" sz="2000" b="1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or</a:t>
            </a:r>
            <a:endParaRPr sz="2000" b="1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storo"/>
              <a:buChar char="●"/>
            </a:pPr>
            <a:r>
              <a:rPr lang="en-US" sz="2000" b="0" i="0" u="none" strike="noStrike" cap="none">
                <a:solidFill>
                  <a:schemeClr val="lt1"/>
                </a:solidFill>
                <a:latin typeface="Castoro"/>
                <a:ea typeface="Castoro"/>
                <a:cs typeface="Castoro"/>
                <a:sym typeface="Castoro"/>
              </a:rPr>
              <a:t>You have the proper export control licenses</a:t>
            </a:r>
            <a:endParaRPr sz="2000" b="0" i="0" u="none" strike="noStrike" cap="none">
              <a:solidFill>
                <a:schemeClr val="lt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219" name="Google Shape;219;g371390f3d7e_0_107"/>
          <p:cNvSpPr/>
          <p:nvPr/>
        </p:nvSpPr>
        <p:spPr>
          <a:xfrm>
            <a:off x="9270200" y="1462100"/>
            <a:ext cx="956100" cy="95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accent3"/>
                </a:solidFill>
                <a:latin typeface="Nunito Black"/>
                <a:ea typeface="Nunito Black"/>
                <a:cs typeface="Nunito Black"/>
                <a:sym typeface="Nunito Black"/>
              </a:rPr>
              <a:t>!</a:t>
            </a:r>
            <a:endParaRPr sz="4800" b="0" i="0" u="none" strike="noStrike" cap="none">
              <a:solidFill>
                <a:schemeClr val="accent3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71612e7b4d_1_10"/>
          <p:cNvPicPr preferRelativeResize="0"/>
          <p:nvPr/>
        </p:nvPicPr>
        <p:blipFill rotWithShape="1">
          <a:blip r:embed="rId3">
            <a:alphaModFix/>
          </a:blip>
          <a:srcRect l="8085" r="2867"/>
          <a:stretch/>
        </p:blipFill>
        <p:spPr>
          <a:xfrm>
            <a:off x="5947300" y="685800"/>
            <a:ext cx="5041050" cy="1824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25" name="Google Shape;225;g371612e7b4d_1_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Case Study</a:t>
            </a:r>
            <a:endParaRPr sz="3600">
              <a:solidFill>
                <a:schemeClr val="accent2"/>
              </a:solidFill>
            </a:endParaRPr>
          </a:p>
        </p:txBody>
      </p:sp>
      <p:pic>
        <p:nvPicPr>
          <p:cNvPr id="226" name="Google Shape;226;g371612e7b4d_1_10" title="ap25134796297228.jpg"/>
          <p:cNvPicPr preferRelativeResize="0"/>
          <p:nvPr/>
        </p:nvPicPr>
        <p:blipFill rotWithShape="1">
          <a:blip r:embed="rId4">
            <a:alphaModFix/>
          </a:blip>
          <a:srcRect l="10186" r="7119" b="1854"/>
          <a:stretch/>
        </p:blipFill>
        <p:spPr>
          <a:xfrm>
            <a:off x="7058725" y="2230600"/>
            <a:ext cx="4490350" cy="3551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227" name="Google Shape;227;g371612e7b4d_1_10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504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Russian-born researcher Kseniia Petrova was returning from France where she collected frog embryo samples for her lab.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U.S. Customs at Boston Logan Airport detained her after discovering the </a:t>
            </a:r>
            <a:r>
              <a:rPr lang="en-US" sz="2000" b="1"/>
              <a:t>undeclared biological materials in her luggage</a:t>
            </a:r>
            <a:r>
              <a:rPr lang="en-US" sz="2000"/>
              <a:t>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1390f3d7e_0_1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COI Disclosure Requirements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33" name="Google Shape;233;g371390f3d7e_0_1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700"/>
              <a:t>If any part of your trip is being paid for by a third party, </a:t>
            </a:r>
            <a:r>
              <a:rPr lang="en-US" sz="2700" b="1"/>
              <a:t>it must be disclosed to your institution</a:t>
            </a:r>
            <a:endParaRPr sz="2700" b="1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Airfare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Hotel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Food 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Stipends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Gifts, including things like honorary appointments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Honoraria</a:t>
            </a:r>
            <a:endParaRPr sz="27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700"/>
              <a:t>Institutional disclosure requirements</a:t>
            </a:r>
            <a:endParaRPr/>
          </a:p>
        </p:txBody>
      </p:sp>
      <p:sp>
        <p:nvSpPr>
          <p:cNvPr id="234" name="Google Shape;234;g371390f3d7e_0_115"/>
          <p:cNvSpPr/>
          <p:nvPr/>
        </p:nvSpPr>
        <p:spPr>
          <a:xfrm>
            <a:off x="8468325" y="4649600"/>
            <a:ext cx="3564600" cy="1852200"/>
          </a:xfrm>
          <a:prstGeom prst="wedgeRectCallout">
            <a:avLst>
              <a:gd name="adj1" fmla="val -67233"/>
              <a:gd name="adj2" fmla="val 6803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Include instructions on how to disclose/institutional processes 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on this slide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Delete this box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71390f3d7e_0_41"/>
          <p:cNvSpPr txBox="1">
            <a:spLocks noGrp="1"/>
          </p:cNvSpPr>
          <p:nvPr>
            <p:ph type="body" idx="4294967295"/>
          </p:nvPr>
        </p:nvSpPr>
        <p:spPr>
          <a:xfrm>
            <a:off x="4099425" y="1462100"/>
            <a:ext cx="7862400" cy="51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When transiting any border, border agents may request to: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View your devices’ messages, social media, photos, browsing history, and applications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Separate you from your device(s)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Be aware that the government in some high-cyber risk countries control the internet (i.e., Russia, Saudi Arabia) and may attempt to remotely access your laptop to steal your IP or data.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Even if you are not traveling to a country deemed high-risk, be aware that elicitation attempts are also common in third countries and situational awareness is always important.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 b="1"/>
              <a:t>Remove all research data and intellectual property that has not been published from your hard drive and store in a university cloud environment</a:t>
            </a:r>
            <a:endParaRPr sz="2000"/>
          </a:p>
        </p:txBody>
      </p:sp>
      <p:sp>
        <p:nvSpPr>
          <p:cNvPr id="240" name="Google Shape;240;g371390f3d7e_0_41"/>
          <p:cNvSpPr txBox="1">
            <a:spLocks noGrp="1"/>
          </p:cNvSpPr>
          <p:nvPr>
            <p:ph type="title"/>
          </p:nvPr>
        </p:nvSpPr>
        <p:spPr>
          <a:xfrm>
            <a:off x="4099425" y="609600"/>
            <a:ext cx="68739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Key Takeaways</a:t>
            </a:r>
            <a:endParaRPr sz="3600">
              <a:solidFill>
                <a:schemeClr val="accent2"/>
              </a:solidFill>
            </a:endParaRPr>
          </a:p>
        </p:txBody>
      </p:sp>
      <p:pic>
        <p:nvPicPr>
          <p:cNvPr id="241" name="Google Shape;241;g371390f3d7e_0_41" title="AdobeStock_1595027362.jpeg"/>
          <p:cNvPicPr preferRelativeResize="0"/>
          <p:nvPr/>
        </p:nvPicPr>
        <p:blipFill rotWithShape="1">
          <a:blip r:embed="rId3">
            <a:alphaModFix/>
          </a:blip>
          <a:srcRect l="50786" r="20797" b="4751"/>
          <a:stretch/>
        </p:blipFill>
        <p:spPr>
          <a:xfrm>
            <a:off x="0" y="0"/>
            <a:ext cx="3751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761b5a3e36_0_0"/>
          <p:cNvSpPr txBox="1">
            <a:spLocks noGrp="1"/>
          </p:cNvSpPr>
          <p:nvPr>
            <p:ph type="title"/>
          </p:nvPr>
        </p:nvSpPr>
        <p:spPr>
          <a:xfrm>
            <a:off x="609600" y="559321"/>
            <a:ext cx="97557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247" name="Google Shape;247;g3761b5a3e36_0_0"/>
          <p:cNvSpPr/>
          <p:nvPr/>
        </p:nvSpPr>
        <p:spPr>
          <a:xfrm>
            <a:off x="6673900" y="1751775"/>
            <a:ext cx="3564600" cy="1852200"/>
          </a:xfrm>
          <a:prstGeom prst="wedgeRectCallout">
            <a:avLst>
              <a:gd name="adj1" fmla="val -66965"/>
              <a:gd name="adj2" fmla="val -9440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Include institutional contact information for research compliance office, IT support and/or travel office, specifying when to contact each office (e.g., IT for system issues)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Delete this box</a:t>
            </a:r>
            <a:endParaRPr sz="15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48" name="Google Shape;248;g3761b5a3e36_0_0"/>
          <p:cNvSpPr txBox="1">
            <a:spLocks noGrp="1"/>
          </p:cNvSpPr>
          <p:nvPr>
            <p:ph type="body" idx="4294967295"/>
          </p:nvPr>
        </p:nvSpPr>
        <p:spPr>
          <a:xfrm>
            <a:off x="415600" y="1536625"/>
            <a:ext cx="5041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Name of the contact person/department: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Email: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Phone: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Website: 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000"/>
              <a:t>Links to knowledge base articles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1612e7b4d_1_5"/>
          <p:cNvSpPr txBox="1">
            <a:spLocks noGrp="1"/>
          </p:cNvSpPr>
          <p:nvPr>
            <p:ph type="body" idx="4294967295"/>
          </p:nvPr>
        </p:nvSpPr>
        <p:spPr>
          <a:xfrm>
            <a:off x="10825425" y="3081325"/>
            <a:ext cx="8403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</p:txBody>
      </p:sp>
      <p:sp>
        <p:nvSpPr>
          <p:cNvPr id="96" name="Google Shape;96;g371612e7b4d_1_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3"/>
                </a:solidFill>
              </a:rPr>
              <a:t>A Note to Users: Please read before using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97" name="Google Shape;97;g371612e7b4d_1_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Char char="●"/>
            </a:pPr>
            <a:r>
              <a:rPr lang="en-US" sz="2400"/>
              <a:t>The briefing provides a structured curriculum for RSOs to review with travelers prior to departure.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Char char="●"/>
            </a:pPr>
            <a:r>
              <a:rPr lang="en-US" sz="2400"/>
              <a:t>RSOs should customize the briefing based on specific institutional policies and procedures.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Char char="●"/>
            </a:pPr>
            <a:r>
              <a:rPr lang="en-US" sz="2400"/>
              <a:t>The following slides are </a:t>
            </a:r>
            <a:r>
              <a:rPr lang="en-US" sz="2400" b="1"/>
              <a:t>especially important to customize</a:t>
            </a:r>
            <a:r>
              <a:rPr lang="en-US" sz="2400"/>
              <a:t> to institutional requirements:</a:t>
            </a:r>
            <a:endParaRPr sz="2400">
              <a:solidFill>
                <a:srgbClr val="0942A1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Char char="○"/>
            </a:pPr>
            <a:r>
              <a:rPr lang="en-US" sz="2400"/>
              <a:t>Slide 5: Travel Registration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/>
              <a:t>Slide 6: Loaner Laptop Program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storo"/>
              <a:buChar char="○"/>
            </a:pPr>
            <a:r>
              <a:rPr lang="en-US" sz="2400"/>
              <a:t>Slide 15: Disclosure Requirements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sz="2400"/>
              <a:t>Slide 17: Contact Information</a:t>
            </a:r>
            <a:endParaRPr sz="2400"/>
          </a:p>
        </p:txBody>
      </p:sp>
      <p:sp>
        <p:nvSpPr>
          <p:cNvPr id="98" name="Google Shape;98;g371612e7b4d_1_5"/>
          <p:cNvSpPr/>
          <p:nvPr/>
        </p:nvSpPr>
        <p:spPr>
          <a:xfrm>
            <a:off x="8291400" y="4408025"/>
            <a:ext cx="2739900" cy="1423800"/>
          </a:xfrm>
          <a:prstGeom prst="wedgeRectCallout">
            <a:avLst>
              <a:gd name="adj1" fmla="val -37345"/>
              <a:gd name="adj2" fmla="val 75648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Follow instructions in these yellow boxes to customize the content to your institution's requirements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71390f3d7e_0_24"/>
          <p:cNvSpPr txBox="1">
            <a:spLocks noGrp="1"/>
          </p:cNvSpPr>
          <p:nvPr>
            <p:ph type="body" idx="4294967295"/>
          </p:nvPr>
        </p:nvSpPr>
        <p:spPr>
          <a:xfrm>
            <a:off x="609600" y="1971325"/>
            <a:ext cx="11056200" cy="41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800"/>
              <a:t>“Safeguarding the research enterprise against the misappropriation of research and development to the detriment of national or economic security, related violations of research integrity and foreign government interference.”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4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Office of the Chief of Research Security Strategy &amp; Policy</a:t>
            </a:r>
            <a:endParaRPr sz="24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800"/>
          </a:p>
        </p:txBody>
      </p:sp>
      <p:sp>
        <p:nvSpPr>
          <p:cNvPr id="104" name="Google Shape;104;g371390f3d7e_0_24"/>
          <p:cNvSpPr txBox="1">
            <a:spLocks noGrp="1"/>
          </p:cNvSpPr>
          <p:nvPr>
            <p:ph type="title"/>
          </p:nvPr>
        </p:nvSpPr>
        <p:spPr>
          <a:xfrm>
            <a:off x="609600" y="1140300"/>
            <a:ext cx="10413900" cy="13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6000">
                <a:solidFill>
                  <a:srgbClr val="6D8BEE"/>
                </a:solidFill>
              </a:rPr>
              <a:t>What is Research Security?</a:t>
            </a:r>
            <a:endParaRPr sz="6000">
              <a:solidFill>
                <a:srgbClr val="6D8BE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3787b71ae48_0_0" title="Asset 4@4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125" y="1741457"/>
            <a:ext cx="2769834" cy="44157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g3787b71ae48_0_0"/>
          <p:cNvCxnSpPr/>
          <p:nvPr/>
        </p:nvCxnSpPr>
        <p:spPr>
          <a:xfrm rot="10800000">
            <a:off x="839075" y="3306675"/>
            <a:ext cx="39567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g3787b71ae48_0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Types of Research Security Issues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12" name="Google Shape;112;g3787b71ae48_0_0"/>
          <p:cNvSpPr txBox="1"/>
          <p:nvPr/>
        </p:nvSpPr>
        <p:spPr>
          <a:xfrm>
            <a:off x="4374700" y="1864725"/>
            <a:ext cx="3571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Theft of data, IP, publications 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Manipulation of data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3" name="Google Shape;113;g3787b71ae48_0_0"/>
          <p:cNvSpPr txBox="1"/>
          <p:nvPr/>
        </p:nvSpPr>
        <p:spPr>
          <a:xfrm>
            <a:off x="4374700" y="3726475"/>
            <a:ext cx="3844800" cy="1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Transnational repression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Attempting to quash certain lines of research or shape the topic </a:t>
            </a: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4" name="Google Shape;114;g3787b71ae48_0_0"/>
          <p:cNvSpPr txBox="1"/>
          <p:nvPr/>
        </p:nvSpPr>
        <p:spPr>
          <a:xfrm>
            <a:off x="489975" y="2067075"/>
            <a:ext cx="26079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More obvious</a:t>
            </a:r>
            <a:endParaRPr sz="10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15" name="Google Shape;115;g3787b71ae48_0_0"/>
          <p:cNvSpPr txBox="1"/>
          <p:nvPr/>
        </p:nvSpPr>
        <p:spPr>
          <a:xfrm>
            <a:off x="489975" y="4004625"/>
            <a:ext cx="17928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Less obvious</a:t>
            </a:r>
            <a:endParaRPr sz="10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cxnSp>
        <p:nvCxnSpPr>
          <p:cNvPr id="116" name="Google Shape;116;g3787b71ae48_0_0"/>
          <p:cNvCxnSpPr/>
          <p:nvPr/>
        </p:nvCxnSpPr>
        <p:spPr>
          <a:xfrm rot="10800000">
            <a:off x="645425" y="3584175"/>
            <a:ext cx="0" cy="322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17" name="Google Shape;117;g3787b71ae48_0_0"/>
          <p:cNvCxnSpPr/>
          <p:nvPr/>
        </p:nvCxnSpPr>
        <p:spPr>
          <a:xfrm rot="10800000">
            <a:off x="645425" y="2776400"/>
            <a:ext cx="0" cy="322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8" name="Google Shape;118;g3787b71ae48_0_0"/>
          <p:cNvCxnSpPr/>
          <p:nvPr/>
        </p:nvCxnSpPr>
        <p:spPr>
          <a:xfrm>
            <a:off x="2928750" y="2140475"/>
            <a:ext cx="148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19" name="Google Shape;119;g3787b71ae48_0_0"/>
          <p:cNvCxnSpPr/>
          <p:nvPr/>
        </p:nvCxnSpPr>
        <p:spPr>
          <a:xfrm>
            <a:off x="3689225" y="2771650"/>
            <a:ext cx="7221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0" name="Google Shape;120;g3787b71ae48_0_0"/>
          <p:cNvCxnSpPr/>
          <p:nvPr/>
        </p:nvCxnSpPr>
        <p:spPr>
          <a:xfrm>
            <a:off x="3827475" y="4004625"/>
            <a:ext cx="547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121" name="Google Shape;121;g3787b71ae48_0_0"/>
          <p:cNvCxnSpPr/>
          <p:nvPr/>
        </p:nvCxnSpPr>
        <p:spPr>
          <a:xfrm>
            <a:off x="3581675" y="4635725"/>
            <a:ext cx="7833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122" name="Google Shape;122;g3787b71ae48_0_0"/>
          <p:cNvSpPr txBox="1"/>
          <p:nvPr/>
        </p:nvSpPr>
        <p:spPr>
          <a:xfrm>
            <a:off x="8706625" y="2413425"/>
            <a:ext cx="29292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Malign Intent to </a:t>
            </a:r>
            <a:endParaRPr sz="2000" b="1" i="0" u="none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Impact Research</a:t>
            </a:r>
            <a:endParaRPr sz="2000" b="1" i="0" u="none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3" name="Google Shape;123;g3787b71ae48_0_0"/>
          <p:cNvSpPr txBox="1"/>
          <p:nvPr/>
        </p:nvSpPr>
        <p:spPr>
          <a:xfrm>
            <a:off x="8706632" y="3256700"/>
            <a:ext cx="27123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Intention to slow down, reshape or halt certain lines of scientific or academic inquiry</a:t>
            </a:r>
            <a:endParaRPr sz="1600" b="0" i="0" u="none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4" name="Google Shape;124;g3787b71ae48_0_0"/>
          <p:cNvSpPr/>
          <p:nvPr/>
        </p:nvSpPr>
        <p:spPr>
          <a:xfrm>
            <a:off x="7935725" y="1724425"/>
            <a:ext cx="528400" cy="4415892"/>
          </a:xfrm>
          <a:custGeom>
            <a:avLst/>
            <a:gdLst/>
            <a:ahLst/>
            <a:cxnLst/>
            <a:rect l="l" t="t" r="r" b="b"/>
            <a:pathLst>
              <a:path w="21136" h="191891" extrusionOk="0">
                <a:moveTo>
                  <a:pt x="0" y="0"/>
                </a:moveTo>
                <a:lnTo>
                  <a:pt x="21136" y="0"/>
                </a:lnTo>
                <a:lnTo>
                  <a:pt x="21136" y="191891"/>
                </a:lnTo>
                <a:lnTo>
                  <a:pt x="278" y="191891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371612e7b4d_2_19" title="AdobeStock_422101983.jpeg"/>
          <p:cNvPicPr preferRelativeResize="0"/>
          <p:nvPr/>
        </p:nvPicPr>
        <p:blipFill rotWithShape="1">
          <a:blip r:embed="rId3">
            <a:alphaModFix/>
          </a:blip>
          <a:srcRect l="25632" r="25627"/>
          <a:stretch/>
        </p:blipFill>
        <p:spPr>
          <a:xfrm>
            <a:off x="7323098" y="-34400"/>
            <a:ext cx="5065452" cy="69268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371612e7b4d_2_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Register Your Travel 	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31" name="Google Shape;131;g371612e7b4d_2_19"/>
          <p:cNvSpPr/>
          <p:nvPr/>
        </p:nvSpPr>
        <p:spPr>
          <a:xfrm>
            <a:off x="7605600" y="212400"/>
            <a:ext cx="3564600" cy="1852200"/>
          </a:xfrm>
          <a:prstGeom prst="wedgeRectCallout">
            <a:avLst>
              <a:gd name="adj1" fmla="val -66117"/>
              <a:gd name="adj2" fmla="val 36667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Insert institutional policies and procedures for travel registration on this slide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Delete this box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2" name="Google Shape;132;g371612e7b4d_2_19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690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200"/>
              <a:t>Policies and procedures for travel registration: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/>
              <a:t>Requirements for uploading travel itinerary and housing accommodations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/>
              <a:t>Describe what resources  global safety office/travel team provides for travelers: pre-travel information, factsheets and alerts, financial, cultural, and social norms for your destination.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/>
              <a:t>Describe where travelers can find requirements and travel support resources (emergency contact). Include website link.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sp>
        <p:nvSpPr>
          <p:cNvPr id="133" name="Google Shape;133;g371612e7b4d_2_19"/>
          <p:cNvSpPr/>
          <p:nvPr/>
        </p:nvSpPr>
        <p:spPr>
          <a:xfrm>
            <a:off x="7223275" y="4843225"/>
            <a:ext cx="3564600" cy="1852200"/>
          </a:xfrm>
          <a:prstGeom prst="wedgeRectCallout">
            <a:avLst>
              <a:gd name="adj1" fmla="val 64784"/>
              <a:gd name="adj2" fmla="val -34309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Consider adding screenshots of travel registry interface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Delete this box 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5d10bbd54_0_124"/>
          <p:cNvSpPr txBox="1">
            <a:spLocks noGrp="1"/>
          </p:cNvSpPr>
          <p:nvPr>
            <p:ph type="title"/>
          </p:nvPr>
        </p:nvSpPr>
        <p:spPr>
          <a:xfrm>
            <a:off x="5172750" y="609600"/>
            <a:ext cx="109395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Loaner Laptop Program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39" name="Google Shape;139;g375d10bbd54_0_124"/>
          <p:cNvSpPr txBox="1"/>
          <p:nvPr/>
        </p:nvSpPr>
        <p:spPr>
          <a:xfrm>
            <a:off x="5220750" y="1565500"/>
            <a:ext cx="6671100" cy="30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How to request a loaner device</a:t>
            </a:r>
            <a:endParaRPr sz="22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Where to pick up/return device </a:t>
            </a:r>
            <a:endParaRPr sz="22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What countries are loaner devices required for </a:t>
            </a:r>
            <a:endParaRPr sz="22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IT support contact information </a:t>
            </a:r>
            <a:endParaRPr sz="22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Castoro"/>
              <a:buChar char="●"/>
            </a:pPr>
            <a:r>
              <a:rPr lang="en-US" sz="22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Additional resources/guidance documents on installing/using VPN, 2FA, accessing cloud storage  </a:t>
            </a:r>
            <a:endParaRPr sz="22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storo"/>
              <a:ea typeface="Castoro"/>
              <a:cs typeface="Castoro"/>
              <a:sym typeface="Castoro"/>
            </a:endParaRPr>
          </a:p>
        </p:txBody>
      </p:sp>
      <p:pic>
        <p:nvPicPr>
          <p:cNvPr id="140" name="Google Shape;140;g375d10bbd54_0_124" title="AdobeStock_547040576.png"/>
          <p:cNvPicPr preferRelativeResize="0"/>
          <p:nvPr/>
        </p:nvPicPr>
        <p:blipFill rotWithShape="1">
          <a:blip r:embed="rId3">
            <a:alphaModFix/>
          </a:blip>
          <a:srcRect l="19184" t="-13784" r="19185" b="-12797"/>
          <a:stretch/>
        </p:blipFill>
        <p:spPr>
          <a:xfrm>
            <a:off x="0" y="-34400"/>
            <a:ext cx="5059850" cy="6926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75d10bbd54_0_124"/>
          <p:cNvSpPr/>
          <p:nvPr/>
        </p:nvSpPr>
        <p:spPr>
          <a:xfrm>
            <a:off x="8243700" y="4707550"/>
            <a:ext cx="3564600" cy="1852200"/>
          </a:xfrm>
          <a:prstGeom prst="wedgeRectCallout">
            <a:avLst>
              <a:gd name="adj1" fmla="val -37181"/>
              <a:gd name="adj2" fmla="val -72896"/>
            </a:avLst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Insert institutional policies and procedures related to loaner device programs on this slide 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Delete this box</a:t>
            </a:r>
            <a:endParaRPr sz="1800" b="0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1390f3d7e_0_31"/>
          <p:cNvSpPr txBox="1"/>
          <p:nvPr/>
        </p:nvSpPr>
        <p:spPr>
          <a:xfrm>
            <a:off x="609600" y="1221150"/>
            <a:ext cx="563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Follow these steps for institutional/personal devices you are taking with you: </a:t>
            </a:r>
            <a:endParaRPr sz="2000" b="1" i="0" u="none" strike="noStrike" cap="none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</a:ext>
              </a:extLst>
            </a:endParaRPr>
          </a:p>
        </p:txBody>
      </p:sp>
      <p:sp>
        <p:nvSpPr>
          <p:cNvPr id="147" name="Google Shape;147;g371390f3d7e_0_31"/>
          <p:cNvSpPr/>
          <p:nvPr/>
        </p:nvSpPr>
        <p:spPr>
          <a:xfrm>
            <a:off x="6846875" y="-125"/>
            <a:ext cx="5316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48" name="Google Shape;148;g371390f3d7e_0_31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109395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How to clean devices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49" name="Google Shape;149;g371390f3d7e_0_31"/>
          <p:cNvSpPr txBox="1"/>
          <p:nvPr/>
        </p:nvSpPr>
        <p:spPr>
          <a:xfrm>
            <a:off x="1327600" y="2072475"/>
            <a:ext cx="53166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Back up your data on an institutional cloud environment and/or external hard drive; leave the backup at home</a:t>
            </a:r>
            <a:endParaRPr sz="20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Consider wiping devices to reduce compromise risk</a:t>
            </a:r>
            <a:endParaRPr sz="1600" b="0" i="1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Install the latest software and security updates on all devices because outdated software increases security risks</a:t>
            </a:r>
            <a:endParaRPr sz="20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Forget all saved Wifi networks and Bluetooth devices</a:t>
            </a:r>
            <a:endParaRPr sz="20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50" name="Google Shape;150;g371390f3d7e_0_31"/>
          <p:cNvSpPr txBox="1"/>
          <p:nvPr/>
        </p:nvSpPr>
        <p:spPr>
          <a:xfrm>
            <a:off x="7220325" y="1146425"/>
            <a:ext cx="4755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rPr>
              <a:t>Set up your laptop:</a:t>
            </a:r>
            <a:endParaRPr sz="1800" b="1" i="0" u="none" strike="noStrike" cap="none">
              <a:solidFill>
                <a:schemeClr val="accent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Remove any research data and IP (e.g., export controlled, sensitive data) from local hard drive and store them in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institutional cloud storage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Use encryption* to protect your files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Install institutional VPN* software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51" name="Google Shape;151;g371390f3d7e_0_31"/>
          <p:cNvSpPr txBox="1"/>
          <p:nvPr/>
        </p:nvSpPr>
        <p:spPr>
          <a:xfrm>
            <a:off x="609600" y="5694325"/>
            <a:ext cx="53961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1" i="1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rPr>
              <a:t>*Encryption and VPN are illegal and/or unavailable in some countries</a:t>
            </a:r>
            <a:endParaRPr sz="1600" b="1" i="1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sp>
        <p:nvSpPr>
          <p:cNvPr id="152" name="Google Shape;152;g371390f3d7e_0_31"/>
          <p:cNvSpPr txBox="1"/>
          <p:nvPr/>
        </p:nvSpPr>
        <p:spPr>
          <a:xfrm>
            <a:off x="7220325" y="3847200"/>
            <a:ext cx="4755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rPr>
              <a:t>Set up your mobile devices:</a:t>
            </a:r>
            <a:endParaRPr sz="1800" b="1" i="0" u="none" strike="noStrike" cap="none">
              <a:solidFill>
                <a:schemeClr val="accent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accent6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Turn on security/PIN codes (6+ characters) for your device’s lock screen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Install end-to-end encrypted messaging applications* (e.g., Signal, WhatsApp)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6"/>
                </a:solidFill>
                <a:latin typeface="Castoro"/>
                <a:ea typeface="Castoro"/>
                <a:cs typeface="Castoro"/>
                <a:sym typeface="Castoro"/>
              </a:rPr>
              <a:t>Uninstall nonessential applications (e.g., social media)</a:t>
            </a:r>
            <a:endParaRPr sz="1800" b="0" i="0" u="none" strike="noStrike" cap="none">
              <a:solidFill>
                <a:schemeClr val="accent6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pic>
        <p:nvPicPr>
          <p:cNvPr id="153" name="Google Shape;153;g371390f3d7e_0_31" title="AdobeStock_41666396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125675"/>
            <a:ext cx="602701" cy="60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71390f3d7e_0_31" title="AdobeStock_67996213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562" y="3671938"/>
            <a:ext cx="556774" cy="55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1390f3d7e_0_31" title="AdobeStock_62155125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599" y="4847925"/>
            <a:ext cx="602701" cy="60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1390f3d7e_0_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What are elicitation attempts?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61" name="Google Shape;161;g371390f3d7e_0_80"/>
          <p:cNvSpPr txBox="1">
            <a:spLocks noGrp="1"/>
          </p:cNvSpPr>
          <p:nvPr>
            <p:ph type="body" idx="1"/>
          </p:nvPr>
        </p:nvSpPr>
        <p:spPr>
          <a:xfrm>
            <a:off x="299525" y="1572775"/>
            <a:ext cx="77619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2200"/>
              <a:t>Elicitation (or foreign information collection) is used by various actors, including intelligence agencies, to </a:t>
            </a:r>
            <a:r>
              <a:rPr lang="en-US" sz="2200" b="1"/>
              <a:t>manipulate people into revealing information</a:t>
            </a:r>
            <a:r>
              <a:rPr lang="en-US" sz="2200"/>
              <a:t> that is not readily available or publicly known, such as trade secrets, personal information, or details about a person's work (i.e., research IP).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2400"/>
          </a:p>
        </p:txBody>
      </p:sp>
      <p:sp>
        <p:nvSpPr>
          <p:cNvPr id="162" name="Google Shape;162;g371390f3d7e_0_80"/>
          <p:cNvSpPr/>
          <p:nvPr/>
        </p:nvSpPr>
        <p:spPr>
          <a:xfrm>
            <a:off x="8061425" y="4166475"/>
            <a:ext cx="3371700" cy="1923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052A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rPr>
              <a:t>Additional resources: </a:t>
            </a:r>
            <a:r>
              <a:rPr lang="en-US" sz="2000" b="0" i="0" u="sng" strike="noStrike" cap="none" dirty="0">
                <a:solidFill>
                  <a:schemeClr val="accent4"/>
                </a:solidFill>
                <a:latin typeface="Castoro"/>
                <a:ea typeface="Castoro"/>
                <a:cs typeface="Castoro"/>
                <a:sym typeface="Castoro"/>
                <a:hlinkClick r:id="rId3"/>
              </a:rPr>
              <a:t>FBI Elicitation Guide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  <a:hlinkClick r:id="rId3"/>
              </a:rPr>
              <a:t> </a:t>
            </a:r>
            <a:endParaRPr sz="2000" b="0" i="0" u="sng" strike="noStrike" cap="none" dirty="0">
              <a:solidFill>
                <a:schemeClr val="dk1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18288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accent4"/>
                </a:solidFill>
                <a:latin typeface="Castoro"/>
                <a:ea typeface="Castoro"/>
                <a:cs typeface="Castoro"/>
                <a:sym typeface="Castoro"/>
                <a:hlinkClick r:id="rId4"/>
              </a:rPr>
              <a:t>DCSA Elicitation Guide</a:t>
            </a:r>
            <a:r>
              <a:rPr lang="en-US" sz="2000" b="0" i="0" u="sng" strike="noStrike" cap="none" dirty="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  <a:hlinkClick r:id="rId4"/>
              </a:rPr>
              <a:t> </a:t>
            </a:r>
            <a:endParaRPr sz="2000" b="1" i="0" u="none" strike="noStrike" cap="none" dirty="0">
              <a:solidFill>
                <a:schemeClr val="accent6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63" name="Google Shape;163;g371390f3d7e_0_80"/>
          <p:cNvSpPr txBox="1"/>
          <p:nvPr/>
        </p:nvSpPr>
        <p:spPr>
          <a:xfrm>
            <a:off x="415600" y="4166475"/>
            <a:ext cx="68223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</a:rPr>
              <a:t>Pay attention to elicitation techniques: </a:t>
            </a:r>
            <a:endParaRPr sz="2200" b="1" i="0" u="none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Subtle questioning </a:t>
            </a:r>
            <a:endParaRPr sz="18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Professional requests </a:t>
            </a:r>
            <a:endParaRPr sz="18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Exploiting expertise</a:t>
            </a:r>
            <a:endParaRPr sz="1800" b="0" i="0" u="none" strike="noStrike" cap="none">
              <a:solidFill>
                <a:schemeClr val="accent2"/>
              </a:solidFill>
              <a:latin typeface="Castoro"/>
              <a:ea typeface="Castoro"/>
              <a:cs typeface="Castoro"/>
              <a:sym typeface="Castor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astoro"/>
              <a:buChar char="●"/>
            </a:pPr>
            <a:r>
              <a:rPr lang="en-US" sz="1800" b="0" i="0" u="none" strike="noStrike" cap="none">
                <a:solidFill>
                  <a:schemeClr val="accent2"/>
                </a:solidFill>
                <a:latin typeface="Castoro"/>
                <a:ea typeface="Castoro"/>
                <a:cs typeface="Castoro"/>
                <a:sym typeface="Castoro"/>
              </a:rPr>
              <a:t>Flattery</a:t>
            </a:r>
            <a:endParaRPr sz="14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1390f3d7e_0_1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en-US" sz="3600">
                <a:solidFill>
                  <a:schemeClr val="accent2"/>
                </a:solidFill>
              </a:rPr>
              <a:t>Recognizing and Countering Elicitation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69" name="Google Shape;169;g371390f3d7e_0_120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11536500" cy="5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>
                <a:solidFill>
                  <a:schemeClr val="accent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Be cautious when discussing your research during your travel!</a:t>
            </a:r>
            <a:endParaRPr sz="2200" b="1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Be aware of the techniques</a:t>
            </a:r>
            <a:r>
              <a:rPr lang="en-US" sz="2200"/>
              <a:t> used in elicitation attempts: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Desire to help/appear knowledgeable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Leading questions </a:t>
            </a:r>
            <a:endParaRPr sz="2200"/>
          </a:p>
          <a:p>
            <a:pPr marL="91440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Building rapport 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Be cautious of people who are overly eager </a:t>
            </a:r>
            <a:r>
              <a:rPr lang="en-US" sz="2200"/>
              <a:t>(e.g., probing for specifics)</a:t>
            </a:r>
            <a:r>
              <a:rPr lang="en-US" sz="2200" b="1"/>
              <a:t>, </a:t>
            </a:r>
            <a:r>
              <a:rPr lang="en-US" sz="2200"/>
              <a:t>especially about </a:t>
            </a:r>
            <a:r>
              <a:rPr lang="en-US" sz="2200" b="1"/>
              <a:t>sensitive and/or unpublished information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Be aware of your own tendencies</a:t>
            </a:r>
            <a:r>
              <a:rPr lang="en-US" sz="2200"/>
              <a:t> to want to be helpful, polite, or appear knowledgeable</a:t>
            </a: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 b="1"/>
              <a:t>Do not enter any agreements/collaborations</a:t>
            </a:r>
            <a:r>
              <a:rPr lang="en-US" sz="2200"/>
              <a:t> (verbal or written) with any individuals/entities/institutions</a:t>
            </a:r>
            <a:endParaRPr sz="2200"/>
          </a:p>
          <a:p>
            <a:pPr marL="228600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00"/>
              <a:buNone/>
            </a:pP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URE Center – Template">
  <a:themeElements>
    <a:clrScheme name="Simple Light">
      <a:dk1>
        <a:srgbClr val="0A0206"/>
      </a:dk1>
      <a:lt1>
        <a:srgbClr val="E6ECF8"/>
      </a:lt1>
      <a:dk2>
        <a:srgbClr val="E6ECF8"/>
      </a:dk2>
      <a:lt2>
        <a:srgbClr val="E6ECF8"/>
      </a:lt2>
      <a:accent1>
        <a:srgbClr val="052A2E"/>
      </a:accent1>
      <a:accent2>
        <a:srgbClr val="131F4F"/>
      </a:accent2>
      <a:accent3>
        <a:srgbClr val="F9472F"/>
      </a:accent3>
      <a:accent4>
        <a:srgbClr val="6D8BEE"/>
      </a:accent4>
      <a:accent5>
        <a:srgbClr val="FFFFFF"/>
      </a:accent5>
      <a:accent6>
        <a:srgbClr val="FFFFFF"/>
      </a:accent6>
      <a:hlink>
        <a:srgbClr val="E6EC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1336</Words>
  <Application>Microsoft Macintosh PowerPoint</Application>
  <PresentationFormat>Widescreen</PresentationFormat>
  <Paragraphs>190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Nunito Black</vt:lpstr>
      <vt:lpstr>Public Sans</vt:lpstr>
      <vt:lpstr>Public Sans ExtraBold</vt:lpstr>
      <vt:lpstr>Castoro</vt:lpstr>
      <vt:lpstr>SECURE Center – Template</vt:lpstr>
      <vt:lpstr>Sample Travel Briefing: Research Security</vt:lpstr>
      <vt:lpstr>A Note to Users: Please read before using</vt:lpstr>
      <vt:lpstr>What is Research Security?</vt:lpstr>
      <vt:lpstr>Types of Research Security Issues</vt:lpstr>
      <vt:lpstr>Register Your Travel  </vt:lpstr>
      <vt:lpstr>Loaner Laptop Program</vt:lpstr>
      <vt:lpstr>How to clean devices</vt:lpstr>
      <vt:lpstr>What are elicitation attempts?</vt:lpstr>
      <vt:lpstr>Recognizing and Countering Elicitation</vt:lpstr>
      <vt:lpstr>Cybersecurity Guidelines for International Travel</vt:lpstr>
      <vt:lpstr>Foreign Talent Recruitment Programs (FTRPs) </vt:lpstr>
      <vt:lpstr>Working During International Travel</vt:lpstr>
      <vt:lpstr>Export Controls</vt:lpstr>
      <vt:lpstr>Case Study</vt:lpstr>
      <vt:lpstr>COI Disclosure Requirements</vt:lpstr>
      <vt:lpstr>Key Takeaways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Seales, Tessa</dc:creator>
  <cp:lastModifiedBy>Tekogul, Irem</cp:lastModifiedBy>
  <cp:revision>1</cp:revision>
  <dcterms:created xsi:type="dcterms:W3CDTF">2025-07-02T18:39:36Z</dcterms:created>
  <dcterms:modified xsi:type="dcterms:W3CDTF">2025-10-21T01:49:40Z</dcterms:modified>
</cp:coreProperties>
</file>